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3" r:id="rId9"/>
  </p:sldIdLst>
  <p:sldSz cx="9144000" cy="6858000" type="screen4x3"/>
  <p:notesSz cx="7105650" cy="102393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6600"/>
    <a:srgbClr val="008000"/>
    <a:srgbClr val="CCFF99"/>
    <a:srgbClr val="99FFCC"/>
    <a:srgbClr val="CCFFCC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71" autoAdjust="0"/>
  </p:normalViewPr>
  <p:slideViewPr>
    <p:cSldViewPr snapToGrid="0">
      <p:cViewPr varScale="1">
        <p:scale>
          <a:sx n="38" d="100"/>
          <a:sy n="38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132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771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014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951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601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696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97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911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106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67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1525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438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6155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858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51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169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FE1CC-F682-479A-97B5-171C6F9270E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F4A5E9A-39B9-41E9-BDB6-CF1B17363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756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4392" y="830616"/>
            <a:ext cx="7847424" cy="164630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8000"/>
                </a:solidFill>
                <a:latin typeface="Arial Black" panose="020B0A04020102020204" pitchFamily="34" charset="0"/>
              </a:rPr>
              <a:t>«Друзья из песочного города»</a:t>
            </a:r>
            <a:endParaRPr lang="ru-RU" dirty="0">
              <a:solidFill>
                <a:srgbClr val="008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1691" y="2548827"/>
            <a:ext cx="6705774" cy="1096899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Методическая разработка итогового мероприятия в рамках работы по развитию социально-уверенного поведения старших дошкольников, посредством игр с песком.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2" descr="https://static8.depositphotos.com/1001911/1014/v/950/depositphotos_10140050-stock-illustration-sand-castl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443" y="3231182"/>
            <a:ext cx="4341090" cy="374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9455" y="5731164"/>
            <a:ext cx="815739" cy="1062182"/>
          </a:xfrm>
          <a:prstGeom prst="rect">
            <a:avLst/>
          </a:prstGeom>
        </p:spPr>
      </p:pic>
      <p:pic>
        <p:nvPicPr>
          <p:cNvPr id="2050" name="Picture 2" descr="https://ih1.redbubble.net/image.519772172.0278/st,small,507x507-pad,600x600,f8f8f8.u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8167" y1="38500" x2="38167" y2="38500"/>
                        <a14:foregroundMark x1="40667" y1="43500" x2="40667" y2="43500"/>
                        <a14:foregroundMark x1="46333" y1="45833" x2="49167" y2="46833"/>
                        <a14:foregroundMark x1="55667" y1="47667" x2="57333" y2="47333"/>
                        <a14:foregroundMark x1="61500" y1="43333" x2="62167" y2="41833"/>
                        <a14:foregroundMark x1="62500" y1="40000" x2="62500" y2="40000"/>
                        <a14:foregroundMark x1="49333" y1="32000" x2="49333" y2="32000"/>
                        <a14:foregroundMark x1="49833" y1="34833" x2="49833" y2="3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46" y="5756379"/>
            <a:ext cx="1224767" cy="1224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mg2.freepng.ru/20180216/zhw/kisspng-the-smurfette-brainy-smurf-papa-smurf-the-smurfs-blonde-hair-cartoon-characters-5a87419b5c36a1.908054601518813595377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44667" y1="28140" x2="44667" y2="28140"/>
                        <a14:foregroundMark x1="41111" y1="27442" x2="41111" y2="27442"/>
                        <a14:foregroundMark x1="40333" y1="28837" x2="40333" y2="28837"/>
                        <a14:foregroundMark x1="48889" y1="30581" x2="48889" y2="30581"/>
                        <a14:foregroundMark x1="50556" y1="30814" x2="51000" y2="30930"/>
                        <a14:foregroundMark x1="52111" y1="32442" x2="52222" y2="33140"/>
                        <a14:foregroundMark x1="47222" y1="34186" x2="46889" y2="34070"/>
                        <a14:foregroundMark x1="45222" y1="30698" x2="45222" y2="30698"/>
                        <a14:foregroundMark x1="46111" y1="30465" x2="46444" y2="30116"/>
                        <a14:foregroundMark x1="43000" y1="26395" x2="43000" y2="26395"/>
                        <a14:foregroundMark x1="67111" y1="12209" x2="67111" y2="12209"/>
                        <a14:foregroundMark x1="66778" y1="18837" x2="66667" y2="19302"/>
                        <a14:foregroundMark x1="67889" y1="27326" x2="69000" y2="28140"/>
                        <a14:foregroundMark x1="69000" y1="28372" x2="69000" y2="28721"/>
                        <a14:foregroundMark x1="57889" y1="14419" x2="57889" y2="14419"/>
                        <a14:foregroundMark x1="55444" y1="13372" x2="55444" y2="12674"/>
                        <a14:foregroundMark x1="55000" y1="6628" x2="55000" y2="6279"/>
                        <a14:foregroundMark x1="57444" y1="4767" x2="58333" y2="4767"/>
                        <a14:foregroundMark x1="63444" y1="5349" x2="63444" y2="5349"/>
                        <a14:foregroundMark x1="65000" y1="6047" x2="65889" y2="6977"/>
                        <a14:foregroundMark x1="62778" y1="9535" x2="62778" y2="9535"/>
                        <a14:foregroundMark x1="62667" y1="12442" x2="63778" y2="14535"/>
                        <a14:foregroundMark x1="64111" y1="16628" x2="64444" y2="18372"/>
                        <a14:foregroundMark x1="64889" y1="19884" x2="65667" y2="21744"/>
                        <a14:foregroundMark x1="66111" y1="24884" x2="66333" y2="27209"/>
                        <a14:foregroundMark x1="67333" y1="29302" x2="67778" y2="30349"/>
                        <a14:foregroundMark x1="68111" y1="30698" x2="68556" y2="31279"/>
                        <a14:foregroundMark x1="70556" y1="26628" x2="70778" y2="25581"/>
                        <a14:foregroundMark x1="70778" y1="22209" x2="70222" y2="21512"/>
                        <a14:foregroundMark x1="69556" y1="20000" x2="69667" y2="18953"/>
                        <a14:foregroundMark x1="69667" y1="16977" x2="69000" y2="14651"/>
                        <a14:foregroundMark x1="68222" y1="12674" x2="68222" y2="12674"/>
                        <a14:foregroundMark x1="65111" y1="13140" x2="65111" y2="13140"/>
                        <a14:foregroundMark x1="64889" y1="9884" x2="64889" y2="9884"/>
                        <a14:foregroundMark x1="61222" y1="8721" x2="59889" y2="8721"/>
                        <a14:foregroundMark x1="54333" y1="8488" x2="54333" y2="8488"/>
                        <a14:foregroundMark x1="54000" y1="8023" x2="54000" y2="8023"/>
                        <a14:foregroundMark x1="50556" y1="6512" x2="50556" y2="6512"/>
                        <a14:foregroundMark x1="51444" y1="8023" x2="51444" y2="8023"/>
                        <a14:foregroundMark x1="51667" y1="9186" x2="52222" y2="9884"/>
                        <a14:foregroundMark x1="52556" y1="10116" x2="55000" y2="11047"/>
                        <a14:foregroundMark x1="56111" y1="11047" x2="57667" y2="11163"/>
                        <a14:foregroundMark x1="58444" y1="11512" x2="59000" y2="11744"/>
                        <a14:foregroundMark x1="60000" y1="12442" x2="60556" y2="12558"/>
                        <a14:foregroundMark x1="62222" y1="17907" x2="62222" y2="17907"/>
                        <a14:foregroundMark x1="61889" y1="18488" x2="60333" y2="18256"/>
                        <a14:foregroundMark x1="59111" y1="17674" x2="58333" y2="16512"/>
                        <a14:foregroundMark x1="57889" y1="15930" x2="56333" y2="15000"/>
                        <a14:foregroundMark x1="56000" y1="14535" x2="56000" y2="14535"/>
                        <a14:foregroundMark x1="54333" y1="14535" x2="54333" y2="14535"/>
                        <a14:foregroundMark x1="53556" y1="13953" x2="53556" y2="13953"/>
                        <a14:foregroundMark x1="52667" y1="13372" x2="52667" y2="13372"/>
                        <a14:foregroundMark x1="51556" y1="13256" x2="51556" y2="13256"/>
                        <a14:foregroundMark x1="55778" y1="15116" x2="56667" y2="15930"/>
                        <a14:foregroundMark x1="57000" y1="16628" x2="57556" y2="17209"/>
                        <a14:foregroundMark x1="58000" y1="17442" x2="58889" y2="18023"/>
                        <a14:foregroundMark x1="59222" y1="18372" x2="60000" y2="19070"/>
                        <a14:foregroundMark x1="60556" y1="19419" x2="61000" y2="19767"/>
                        <a14:foregroundMark x1="61444" y1="20349" x2="61889" y2="21163"/>
                        <a14:foregroundMark x1="43444" y1="86977" x2="43444" y2="86977"/>
                        <a14:foregroundMark x1="43444" y1="84767" x2="43444" y2="84767"/>
                        <a14:foregroundMark x1="57667" y1="82674" x2="57667" y2="82674"/>
                        <a14:foregroundMark x1="45444" y1="91512" x2="45444" y2="91512"/>
                        <a14:foregroundMark x1="43667" y1="92907" x2="43333" y2="92907"/>
                        <a14:foregroundMark x1="36222" y1="93140" x2="36222" y2="93140"/>
                        <a14:foregroundMark x1="36556" y1="91860" x2="39667" y2="93256"/>
                        <a14:foregroundMark x1="43000" y1="93256" x2="43667" y2="93256"/>
                        <a14:foregroundMark x1="46444" y1="92791" x2="47444" y2="90930"/>
                        <a14:foregroundMark x1="48333" y1="89302" x2="48333" y2="89302"/>
                        <a14:foregroundMark x1="48444" y1="88023" x2="48444" y2="88023"/>
                        <a14:foregroundMark x1="48556" y1="86395" x2="48556" y2="86395"/>
                        <a14:foregroundMark x1="47444" y1="94651" x2="47444" y2="94651"/>
                        <a14:foregroundMark x1="47889" y1="93953" x2="47889" y2="93953"/>
                        <a14:foregroundMark x1="56556" y1="89651" x2="56556" y2="89651"/>
                        <a14:foregroundMark x1="55556" y1="87209" x2="55556" y2="87209"/>
                        <a14:foregroundMark x1="54889" y1="85698" x2="54889" y2="85698"/>
                        <a14:foregroundMark x1="55000" y1="89884" x2="55667" y2="90465"/>
                        <a14:foregroundMark x1="56000" y1="91860" x2="57000" y2="92209"/>
                        <a14:foregroundMark x1="62333" y1="92093" x2="62333" y2="92093"/>
                        <a14:foregroundMark x1="62556" y1="92674" x2="63889" y2="93140"/>
                        <a14:foregroundMark x1="64444" y1="93488" x2="64889" y2="93721"/>
                        <a14:foregroundMark x1="65444" y1="93721" x2="66333" y2="93837"/>
                        <a14:foregroundMark x1="66667" y1="93837" x2="67667" y2="93837"/>
                        <a14:foregroundMark x1="67889" y1="93837" x2="68556" y2="93953"/>
                        <a14:foregroundMark x1="68778" y1="93953" x2="69444" y2="93721"/>
                        <a14:foregroundMark x1="70556" y1="92209" x2="70556" y2="92209"/>
                        <a14:foregroundMark x1="56889" y1="93837" x2="56889" y2="93837"/>
                        <a14:foregroundMark x1="41889" y1="56977" x2="41889" y2="56977"/>
                        <a14:foregroundMark x1="41889" y1="56977" x2="45778" y2="56744"/>
                        <a14:foregroundMark x1="46667" y1="54767" x2="46667" y2="54767"/>
                        <a14:foregroundMark x1="48556" y1="50349" x2="48556" y2="50349"/>
                        <a14:foregroundMark x1="43667" y1="48837" x2="43667" y2="48837"/>
                        <a14:foregroundMark x1="42444" y1="46512" x2="42444" y2="46512"/>
                        <a14:foregroundMark x1="49556" y1="48256" x2="49556" y2="48256"/>
                        <a14:foregroundMark x1="50111" y1="46512" x2="50111" y2="46512"/>
                        <a14:foregroundMark x1="40889" y1="56744" x2="39444" y2="57791"/>
                        <a14:foregroundMark x1="36667" y1="60581" x2="36000" y2="62907"/>
                        <a14:foregroundMark x1="34333" y1="64651" x2="32889" y2="66163"/>
                        <a14:foregroundMark x1="31778" y1="67209" x2="30778" y2="68023"/>
                        <a14:foregroundMark x1="30778" y1="68256" x2="30778" y2="69302"/>
                        <a14:foregroundMark x1="31333" y1="69884" x2="33000" y2="70349"/>
                        <a14:foregroundMark x1="34111" y1="70698" x2="35333" y2="71512"/>
                        <a14:foregroundMark x1="36333" y1="71977" x2="38222" y2="72907"/>
                        <a14:foregroundMark x1="40111" y1="73837" x2="41333" y2="74302"/>
                        <a14:foregroundMark x1="41889" y1="74302" x2="43000" y2="74651"/>
                        <a14:foregroundMark x1="43667" y1="74767" x2="45556" y2="74884"/>
                        <a14:foregroundMark x1="47000" y1="74419" x2="49000" y2="74767"/>
                        <a14:foregroundMark x1="50556" y1="74302" x2="52556" y2="74535"/>
                        <a14:foregroundMark x1="53667" y1="74535" x2="55000" y2="74884"/>
                        <a14:foregroundMark x1="56000" y1="74419" x2="56778" y2="74419"/>
                        <a14:foregroundMark x1="57333" y1="73721" x2="57667" y2="71977"/>
                        <a14:foregroundMark x1="57667" y1="71047" x2="55222" y2="67791"/>
                        <a14:foregroundMark x1="52111" y1="65233" x2="52111" y2="65233"/>
                        <a14:foregroundMark x1="49667" y1="63837" x2="49667" y2="62907"/>
                        <a14:foregroundMark x1="49556" y1="60000" x2="49556" y2="58023"/>
                        <a14:foregroundMark x1="49000" y1="56628" x2="45000" y2="60698"/>
                        <a14:foregroundMark x1="42111" y1="63372" x2="41444" y2="64651"/>
                        <a14:foregroundMark x1="47778" y1="67674" x2="48444" y2="68488"/>
                        <a14:foregroundMark x1="48000" y1="66860" x2="48000" y2="66860"/>
                        <a14:foregroundMark x1="44111" y1="51512" x2="44111" y2="51512"/>
                        <a14:foregroundMark x1="40556" y1="52791" x2="40556" y2="55000"/>
                        <a14:foregroundMark x1="39222" y1="61512" x2="40111" y2="62442"/>
                        <a14:foregroundMark x1="41333" y1="63372" x2="41889" y2="67674"/>
                        <a14:foregroundMark x1="41444" y1="69070" x2="37000" y2="70814"/>
                        <a14:foregroundMark x1="28222" y1="68837" x2="28222" y2="68837"/>
                        <a14:foregroundMark x1="27667" y1="70233" x2="27778" y2="70814"/>
                        <a14:foregroundMark x1="27778" y1="71977" x2="28333" y2="72326"/>
                        <a14:foregroundMark x1="31889" y1="72326" x2="32556" y2="72442"/>
                        <a14:foregroundMark x1="34111" y1="72907" x2="35556" y2="73140"/>
                        <a14:foregroundMark x1="37111" y1="73605" x2="39667" y2="73953"/>
                        <a14:foregroundMark x1="42444" y1="75930" x2="43222" y2="76860"/>
                        <a14:foregroundMark x1="46667" y1="76977" x2="48667" y2="77326"/>
                        <a14:foregroundMark x1="49889" y1="77209" x2="51222" y2="77209"/>
                        <a14:foregroundMark x1="52000" y1="77326" x2="53333" y2="77558"/>
                        <a14:foregroundMark x1="52111" y1="71860" x2="52111" y2="71860"/>
                        <a14:foregroundMark x1="48000" y1="69535" x2="46667" y2="70116"/>
                        <a14:foregroundMark x1="43444" y1="70581" x2="43444" y2="70581"/>
                        <a14:foregroundMark x1="44778" y1="65349" x2="44778" y2="65349"/>
                        <a14:foregroundMark x1="47222" y1="62674" x2="47556" y2="62558"/>
                        <a14:foregroundMark x1="29889" y1="66395" x2="29889" y2="66395"/>
                        <a14:foregroundMark x1="31111" y1="65581" x2="31111" y2="65581"/>
                        <a14:foregroundMark x1="43333" y1="56628" x2="43333" y2="56628"/>
                        <a14:foregroundMark x1="43778" y1="54419" x2="43889" y2="54070"/>
                        <a14:foregroundMark x1="43333" y1="51628" x2="43222" y2="50930"/>
                        <a14:foregroundMark x1="42111" y1="48605" x2="42111" y2="48605"/>
                        <a14:foregroundMark x1="45000" y1="48256" x2="45000" y2="48256"/>
                        <a14:foregroundMark x1="47000" y1="49070" x2="47444" y2="49302"/>
                        <a14:foregroundMark x1="49000" y1="50349" x2="49333" y2="50814"/>
                        <a14:foregroundMark x1="55333" y1="64070" x2="55333" y2="64070"/>
                        <a14:foregroundMark x1="58111" y1="70116" x2="58111" y2="70116"/>
                        <a14:foregroundMark x1="55444" y1="91279" x2="55444" y2="912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152" y="5780403"/>
            <a:ext cx="1098721" cy="1049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82"/>
          <a:stretch/>
        </p:blipFill>
        <p:spPr>
          <a:xfrm rot="16200000">
            <a:off x="5729958" y="3563194"/>
            <a:ext cx="3147621" cy="3312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001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945" y="-438520"/>
            <a:ext cx="5015354" cy="35604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568" y="-60619"/>
            <a:ext cx="1865804" cy="17701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" t="4753" b="23432"/>
          <a:stretch/>
        </p:blipFill>
        <p:spPr>
          <a:xfrm>
            <a:off x="6631997" y="1065548"/>
            <a:ext cx="2562131" cy="2515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957679" y="5177442"/>
            <a:ext cx="4580423" cy="109689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0"/>
              </a:spcBef>
            </a:pPr>
            <a:r>
              <a:rPr lang="ru-RU" sz="1400" b="1" i="1" dirty="0">
                <a:solidFill>
                  <a:srgbClr val="006600"/>
                </a:solidFill>
                <a:latin typeface="Arial Black" panose="020B0A04020102020204" pitchFamily="34" charset="0"/>
              </a:rPr>
              <a:t>«</a:t>
            </a:r>
            <a:r>
              <a:rPr lang="ru-RU" sz="1400" b="1" dirty="0">
                <a:solidFill>
                  <a:srgbClr val="006600"/>
                </a:solidFill>
                <a:latin typeface="Arial Black" panose="020B0A04020102020204" pitchFamily="34" charset="0"/>
              </a:rPr>
              <a:t>Я ведь ВЕТЕР, я могуч…</a:t>
            </a:r>
          </a:p>
          <a:p>
            <a:pPr marL="0" indent="442913">
              <a:spcBef>
                <a:spcPts val="0"/>
              </a:spcBef>
              <a:buNone/>
            </a:pPr>
            <a:r>
              <a:rPr lang="ru-RU" sz="1400" b="1" dirty="0">
                <a:solidFill>
                  <a:srgbClr val="006600"/>
                </a:solidFill>
                <a:latin typeface="Arial Black" panose="020B0A04020102020204" pitchFamily="34" charset="0"/>
              </a:rPr>
              <a:t>Я гоняю стаи туч,</a:t>
            </a:r>
          </a:p>
          <a:p>
            <a:pPr marL="0" indent="442913">
              <a:spcBef>
                <a:spcPts val="0"/>
              </a:spcBef>
              <a:buNone/>
            </a:pPr>
            <a:r>
              <a:rPr lang="ru-RU" sz="1400" b="1" dirty="0">
                <a:solidFill>
                  <a:srgbClr val="006600"/>
                </a:solidFill>
                <a:latin typeface="Arial Black" panose="020B0A04020102020204" pitchFamily="34" charset="0"/>
              </a:rPr>
              <a:t>Здесь с песком я поиграл,</a:t>
            </a:r>
          </a:p>
          <a:p>
            <a:pPr marL="0" indent="442913">
              <a:spcBef>
                <a:spcPts val="0"/>
              </a:spcBef>
              <a:buNone/>
            </a:pPr>
            <a:r>
              <a:rPr lang="ru-RU" sz="1400" b="1" dirty="0">
                <a:solidFill>
                  <a:srgbClr val="006600"/>
                </a:solidFill>
                <a:latin typeface="Arial Black" panose="020B0A04020102020204" pitchFamily="34" charset="0"/>
              </a:rPr>
              <a:t>Все засыпал, разметал!</a:t>
            </a:r>
          </a:p>
          <a:p>
            <a:pPr marL="0" indent="442913">
              <a:spcBef>
                <a:spcPts val="0"/>
              </a:spcBef>
              <a:buNone/>
            </a:pPr>
            <a:r>
              <a:rPr lang="ru-RU" sz="1400" b="1" dirty="0">
                <a:solidFill>
                  <a:srgbClr val="006600"/>
                </a:solidFill>
                <a:latin typeface="Arial Black" panose="020B0A04020102020204" pitchFamily="34" charset="0"/>
              </a:rPr>
              <a:t>И помочь теперь, вам, дети.</a:t>
            </a:r>
          </a:p>
          <a:p>
            <a:pPr marL="0" indent="442913">
              <a:spcBef>
                <a:spcPts val="0"/>
              </a:spcBef>
              <a:buNone/>
            </a:pPr>
            <a:r>
              <a:rPr lang="ru-RU" sz="1400" b="1" dirty="0">
                <a:solidFill>
                  <a:srgbClr val="006600"/>
                </a:solidFill>
                <a:latin typeface="Arial Black" panose="020B0A04020102020204" pitchFamily="34" charset="0"/>
              </a:rPr>
              <a:t>Сможет лишь мой брат, ведь он…</a:t>
            </a:r>
          </a:p>
          <a:p>
            <a:pPr marL="0" indent="442913">
              <a:spcBef>
                <a:spcPts val="0"/>
              </a:spcBef>
              <a:buNone/>
            </a:pPr>
            <a:r>
              <a:rPr lang="ru-RU" sz="1400" b="1" dirty="0">
                <a:solidFill>
                  <a:srgbClr val="006600"/>
                </a:solidFill>
                <a:latin typeface="Arial Black" panose="020B0A04020102020204" pitchFamily="34" charset="0"/>
              </a:rPr>
              <a:t>Ярко светит людям днем!...»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681343" y="3540623"/>
            <a:ext cx="2381417" cy="537722"/>
          </a:xfrm>
          <a:prstGeom prst="flowChartAlternateProcess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rgbClr val="008000"/>
                </a:solidFill>
                <a:latin typeface="Arial Black" panose="020B0A04020102020204" pitchFamily="34" charset="0"/>
                <a:ea typeface="+mj-ea"/>
                <a:cs typeface="Times New Roman" pitchFamily="18" charset="0"/>
              </a:rPr>
              <a:t>«Сканирование  </a:t>
            </a:r>
            <a:r>
              <a:rPr lang="en-US" b="1" dirty="0" smtClean="0">
                <a:solidFill>
                  <a:srgbClr val="008000"/>
                </a:solidFill>
                <a:latin typeface="Arial Black" panose="020B0A04020102020204" pitchFamily="34" charset="0"/>
                <a:ea typeface="+mj-ea"/>
                <a:cs typeface="Times New Roman" pitchFamily="18" charset="0"/>
              </a:rPr>
              <a:t>QR-</a:t>
            </a:r>
            <a:r>
              <a:rPr lang="ru-RU" b="1" dirty="0" smtClean="0">
                <a:solidFill>
                  <a:srgbClr val="008000"/>
                </a:solidFill>
                <a:latin typeface="Arial Black" panose="020B0A04020102020204" pitchFamily="34" charset="0"/>
                <a:ea typeface="+mj-ea"/>
                <a:cs typeface="Times New Roman" pitchFamily="18" charset="0"/>
              </a:rPr>
              <a:t>кода</a:t>
            </a:r>
            <a:r>
              <a:rPr lang="ru-RU" b="1" dirty="0" smtClean="0">
                <a:solidFill>
                  <a:srgbClr val="008000"/>
                </a:solidFill>
                <a:effectLst/>
                <a:latin typeface="Arial Black" panose="020B0A04020102020204" pitchFamily="34" charset="0"/>
                <a:ea typeface="+mj-ea"/>
                <a:cs typeface="Times New Roman" pitchFamily="18" charset="0"/>
              </a:rPr>
              <a:t>»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" t="10033" r="12760" b="7554"/>
          <a:stretch/>
        </p:blipFill>
        <p:spPr>
          <a:xfrm>
            <a:off x="4171121" y="661195"/>
            <a:ext cx="2689419" cy="3457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451" y="2482998"/>
            <a:ext cx="3810878" cy="2858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0948" y="3361574"/>
            <a:ext cx="1439513" cy="864815"/>
          </a:xfrm>
          <a:prstGeom prst="flowChartAlternateProcess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rgbClr val="008000"/>
                </a:solidFill>
                <a:latin typeface="Arial Black" panose="020B0A04020102020204" pitchFamily="34" charset="0"/>
                <a:ea typeface="+mj-ea"/>
                <a:cs typeface="Times New Roman" pitchFamily="18" charset="0"/>
              </a:rPr>
              <a:t>Видео-загадка от «ветра»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4" t="7789" r="5347" b="10627"/>
          <a:stretch/>
        </p:blipFill>
        <p:spPr>
          <a:xfrm rot="10800000" flipV="1">
            <a:off x="5011062" y="4061417"/>
            <a:ext cx="4027441" cy="2796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AutoShape 3"/>
          <p:cNvSpPr>
            <a:spLocks noChangeArrowheads="1"/>
          </p:cNvSpPr>
          <p:nvPr/>
        </p:nvSpPr>
        <p:spPr bwMode="ltGray">
          <a:xfrm>
            <a:off x="3802455" y="75130"/>
            <a:ext cx="5349307" cy="567270"/>
          </a:xfrm>
          <a:prstGeom prst="roundRect">
            <a:avLst>
              <a:gd name="adj" fmla="val 11505"/>
            </a:avLst>
          </a:prstGeom>
          <a:solidFill>
            <a:srgbClr val="CCFF99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870692" y="93925"/>
            <a:ext cx="5323436" cy="52510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«Послание от ветра»</a:t>
            </a:r>
            <a:endParaRPr lang="ru-RU" sz="2800" dirty="0">
              <a:solidFill>
                <a:srgbClr val="0066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82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2695" y="2995468"/>
            <a:ext cx="4778893" cy="1495058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13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Техника работы с песком</a:t>
            </a:r>
          </a:p>
          <a:p>
            <a:pPr algn="l">
              <a:spcBef>
                <a:spcPts val="0"/>
              </a:spcBef>
            </a:pPr>
            <a:r>
              <a:rPr lang="ru-RU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«Втирание» пальцами обеих рук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7" t="8899" r="8712"/>
          <a:stretch/>
        </p:blipFill>
        <p:spPr>
          <a:xfrm>
            <a:off x="4694121" y="2548243"/>
            <a:ext cx="4449879" cy="3252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38"/>
          <a:stretch/>
        </p:blipFill>
        <p:spPr>
          <a:xfrm>
            <a:off x="1906002" y="1077"/>
            <a:ext cx="4599397" cy="3096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8" r="16238" b="359"/>
          <a:stretch/>
        </p:blipFill>
        <p:spPr>
          <a:xfrm>
            <a:off x="186788" y="3567739"/>
            <a:ext cx="3763904" cy="3205229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48592" y="-41560"/>
            <a:ext cx="3930545" cy="2947909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3578455" y="5699029"/>
            <a:ext cx="4382395" cy="109689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Здравствуй, солнце красное,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     Здравствуй, утро ясное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     Здравствуй наш песочек,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     Желтенький дружочек! </a:t>
            </a:r>
            <a:endParaRPr lang="ru-RU" b="1" dirty="0">
              <a:solidFill>
                <a:srgbClr val="0066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ltGray">
          <a:xfrm>
            <a:off x="6419390" y="655783"/>
            <a:ext cx="2687911" cy="1422068"/>
          </a:xfrm>
          <a:prstGeom prst="roundRect">
            <a:avLst>
              <a:gd name="adj" fmla="val 11505"/>
            </a:avLst>
          </a:prstGeom>
          <a:solidFill>
            <a:srgbClr val="CCFF99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19730" y="-117695"/>
            <a:ext cx="3087232" cy="1930107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«Встреча с солнышком»</a:t>
            </a:r>
            <a:endParaRPr lang="ru-RU" sz="2800" dirty="0">
              <a:solidFill>
                <a:srgbClr val="0066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3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395" y="1524792"/>
            <a:ext cx="2789786" cy="1096899"/>
          </a:xfrm>
        </p:spPr>
        <p:txBody>
          <a:bodyPr>
            <a:normAutofit fontScale="85000" lnSpcReduction="20000"/>
          </a:bodyPr>
          <a:lstStyle/>
          <a:p>
            <a:pPr algn="ctr">
              <a:spcBef>
                <a:spcPts val="0"/>
              </a:spcBef>
            </a:pPr>
            <a:r>
              <a:rPr lang="ru-RU" sz="1300" dirty="0">
                <a:solidFill>
                  <a:srgbClr val="006600"/>
                </a:solidFill>
                <a:latin typeface="Arial Black" panose="020B0A04020102020204" pitchFamily="34" charset="0"/>
              </a:rPr>
              <a:t>Техника работы </a:t>
            </a:r>
            <a:endParaRPr lang="ru-RU" sz="1300" dirty="0" smtClean="0">
              <a:solidFill>
                <a:srgbClr val="006600"/>
              </a:solidFill>
              <a:latin typeface="Arial Black" panose="020B0A040201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ru-RU" sz="13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с сухим песком</a:t>
            </a:r>
            <a:endParaRPr lang="ru-RU" sz="1300" dirty="0">
              <a:solidFill>
                <a:srgbClr val="006600"/>
              </a:solidFill>
              <a:latin typeface="Arial Black" panose="020B0A04020102020204" pitchFamily="34" charset="0"/>
            </a:endParaRPr>
          </a:p>
          <a:p>
            <a:pPr algn="ctr">
              <a:spcBef>
                <a:spcPts val="0"/>
              </a:spcBef>
            </a:pPr>
            <a:endParaRPr lang="ru-RU" dirty="0" smtClean="0">
              <a:solidFill>
                <a:srgbClr val="006600"/>
              </a:solidFill>
              <a:latin typeface="Arial Black" panose="020B0A040201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ru-RU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«Выдувание» коктейльной трубочкой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751" y="91720"/>
            <a:ext cx="3295951" cy="22493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53" b="10513"/>
          <a:stretch/>
        </p:blipFill>
        <p:spPr>
          <a:xfrm>
            <a:off x="6151161" y="637129"/>
            <a:ext cx="2892355" cy="19845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7" t="7673"/>
          <a:stretch/>
        </p:blipFill>
        <p:spPr>
          <a:xfrm rot="16200000">
            <a:off x="5601348" y="3314004"/>
            <a:ext cx="4026431" cy="28579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1"/>
          <a:stretch/>
        </p:blipFill>
        <p:spPr>
          <a:xfrm rot="16200000">
            <a:off x="2644795" y="2704363"/>
            <a:ext cx="3662840" cy="3140106"/>
          </a:xfrm>
          <a:prstGeom prst="rect">
            <a:avLst/>
          </a:prstGeom>
        </p:spPr>
      </p:pic>
      <p:sp>
        <p:nvSpPr>
          <p:cNvPr id="10" name="AutoShape 3"/>
          <p:cNvSpPr>
            <a:spLocks noChangeArrowheads="1"/>
          </p:cNvSpPr>
          <p:nvPr/>
        </p:nvSpPr>
        <p:spPr bwMode="ltGray">
          <a:xfrm>
            <a:off x="21268" y="114821"/>
            <a:ext cx="2690733" cy="1308706"/>
          </a:xfrm>
          <a:prstGeom prst="roundRect">
            <a:avLst>
              <a:gd name="adj" fmla="val 11505"/>
            </a:avLst>
          </a:prstGeom>
          <a:solidFill>
            <a:srgbClr val="CCFF99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-117929" y="476451"/>
            <a:ext cx="2853233" cy="1230086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006600"/>
                </a:solidFill>
                <a:latin typeface="Arial Black" panose="020B0A04020102020204" pitchFamily="34" charset="0"/>
              </a:rPr>
              <a:t>с</a:t>
            </a:r>
            <a:r>
              <a:rPr lang="ru-RU" sz="24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тол - 1 </a:t>
            </a:r>
            <a:br>
              <a:rPr lang="ru-RU" sz="2400" dirty="0" smtClean="0">
                <a:solidFill>
                  <a:srgbClr val="006600"/>
                </a:solidFill>
                <a:latin typeface="Arial Black" panose="020B0A04020102020204" pitchFamily="34" charset="0"/>
              </a:rPr>
            </a:br>
            <a:r>
              <a:rPr lang="ru-RU" sz="24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«Узнай жителя»</a:t>
            </a:r>
            <a:br>
              <a:rPr lang="ru-RU" sz="2400" dirty="0" smtClean="0">
                <a:solidFill>
                  <a:srgbClr val="006600"/>
                </a:solidFill>
                <a:latin typeface="Arial Black" panose="020B0A04020102020204" pitchFamily="34" charset="0"/>
              </a:rPr>
            </a:br>
            <a:endParaRPr lang="ru-RU" sz="2400" dirty="0">
              <a:solidFill>
                <a:srgbClr val="0066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-7940291" y="5482916"/>
            <a:ext cx="162196" cy="11282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Ветер </a:t>
            </a:r>
            <a:endParaRPr lang="ru-RU" b="1" dirty="0">
              <a:solidFill>
                <a:srgbClr val="0066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2750802" y="6166749"/>
            <a:ext cx="3365137" cy="589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6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Общая </a:t>
            </a:r>
            <a:r>
              <a:rPr lang="ru-RU" sz="1600" dirty="0" err="1" smtClean="0">
                <a:solidFill>
                  <a:srgbClr val="006600"/>
                </a:solidFill>
                <a:latin typeface="Arial Black" panose="020B0A04020102020204" pitchFamily="34" charset="0"/>
              </a:rPr>
              <a:t>речевка</a:t>
            </a:r>
            <a:r>
              <a:rPr lang="ru-RU" sz="16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 </a:t>
            </a:r>
          </a:p>
          <a:p>
            <a:pPr algn="ctr">
              <a:spcBef>
                <a:spcPts val="0"/>
              </a:spcBef>
            </a:pPr>
            <a:r>
              <a:rPr lang="ru-RU" sz="16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«Вместе мы сила!»</a:t>
            </a:r>
            <a:endParaRPr lang="ru-RU" sz="1600" dirty="0">
              <a:solidFill>
                <a:srgbClr val="0066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https://cdn1.ozone.ru/s3/multimedia-p/6036954421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333" y="4959944"/>
            <a:ext cx="1898056" cy="189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2243" y="4105873"/>
            <a:ext cx="2113591" cy="275212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423488" y="2968572"/>
            <a:ext cx="3464350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66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«Ветер в городе гулял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66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песок весь раскидал, 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66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жителя узнать,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66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Надо нам подуть раз пять».</a:t>
            </a:r>
            <a:endParaRPr lang="ru-RU" sz="1400" dirty="0">
              <a:solidFill>
                <a:srgbClr val="0066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20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44870" y="5630584"/>
            <a:ext cx="3103381" cy="1227416"/>
          </a:xfrm>
        </p:spPr>
        <p:txBody>
          <a:bodyPr>
            <a:normAutofit/>
          </a:bodyPr>
          <a:lstStyle/>
          <a:p>
            <a:pPr algn="l"/>
            <a:r>
              <a:rPr lang="ru-RU" sz="16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</a:t>
            </a:r>
            <a:r>
              <a:rPr lang="ru-RU" sz="1600" dirty="0">
                <a:solidFill>
                  <a:srgbClr val="006600"/>
                </a:solidFill>
                <a:latin typeface="Arial Black" panose="020B0A04020102020204" pitchFamily="34" charset="0"/>
              </a:rPr>
              <a:t>Спрятался у речки </a:t>
            </a:r>
            <a:r>
              <a:rPr lang="ru-RU" sz="16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синий </a:t>
            </a:r>
            <a:r>
              <a:rPr lang="ru-RU" sz="1600" dirty="0">
                <a:solidFill>
                  <a:srgbClr val="006600"/>
                </a:solidFill>
                <a:latin typeface="Arial Black" panose="020B0A04020102020204" pitchFamily="34" charset="0"/>
              </a:rPr>
              <a:t>человечек,</a:t>
            </a:r>
          </a:p>
          <a:p>
            <a:pPr algn="l"/>
            <a:r>
              <a:rPr lang="ru-RU" sz="1600" dirty="0">
                <a:solidFill>
                  <a:srgbClr val="006600"/>
                </a:solidFill>
                <a:latin typeface="Arial Black" panose="020B0A04020102020204" pitchFamily="34" charset="0"/>
              </a:rPr>
              <a:t>Ветра испугался, под песок забрался»</a:t>
            </a:r>
          </a:p>
          <a:p>
            <a:pPr algn="l">
              <a:spcBef>
                <a:spcPts val="0"/>
              </a:spcBef>
            </a:pPr>
            <a:endParaRPr lang="ru-RU" sz="1600" dirty="0">
              <a:solidFill>
                <a:srgbClr val="0066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" r="8163"/>
          <a:stretch/>
        </p:blipFill>
        <p:spPr>
          <a:xfrm rot="16200000">
            <a:off x="3014704" y="528150"/>
            <a:ext cx="3558012" cy="26804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662" y="3589473"/>
            <a:ext cx="5642338" cy="20990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9" r="8525"/>
          <a:stretch/>
        </p:blipFill>
        <p:spPr>
          <a:xfrm rot="16200000">
            <a:off x="5938966" y="474609"/>
            <a:ext cx="3347848" cy="25773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82"/>
          <a:stretch/>
        </p:blipFill>
        <p:spPr>
          <a:xfrm rot="16200000">
            <a:off x="-390970" y="2974274"/>
            <a:ext cx="4268947" cy="3229690"/>
          </a:xfrm>
          <a:prstGeom prst="rect">
            <a:avLst/>
          </a:prstGeom>
        </p:spPr>
      </p:pic>
      <p:sp>
        <p:nvSpPr>
          <p:cNvPr id="11" name="AutoShape 3"/>
          <p:cNvSpPr>
            <a:spLocks noGrp="1" noChangeArrowheads="1"/>
          </p:cNvSpPr>
          <p:nvPr>
            <p:ph type="ctrTitle"/>
          </p:nvPr>
        </p:nvSpPr>
        <p:spPr bwMode="ltGray">
          <a:xfrm>
            <a:off x="205609" y="89375"/>
            <a:ext cx="2872884" cy="1268370"/>
          </a:xfrm>
          <a:prstGeom prst="roundRect">
            <a:avLst>
              <a:gd name="adj" fmla="val 11505"/>
            </a:avLst>
          </a:prstGeom>
          <a:solidFill>
            <a:srgbClr val="CCFF99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 стол - 2</a:t>
            </a:r>
            <a:br>
              <a:rPr lang="ru-RU" sz="2400" dirty="0" smtClean="0">
                <a:solidFill>
                  <a:srgbClr val="006600"/>
                </a:solidFill>
                <a:latin typeface="Arial Black" panose="020B0A04020102020204" pitchFamily="34" charset="0"/>
              </a:rPr>
            </a:br>
            <a:r>
              <a:rPr lang="ru-RU" sz="20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«Юный археологи»</a:t>
            </a:r>
            <a:endParaRPr lang="ru-RU" sz="2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05609" y="1507137"/>
            <a:ext cx="2960643" cy="96981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3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Техника работы с сухим песком</a:t>
            </a:r>
            <a:endParaRPr lang="ru-RU" dirty="0" smtClean="0">
              <a:solidFill>
                <a:srgbClr val="006600"/>
              </a:solidFill>
              <a:latin typeface="Arial Black" panose="020B0A040201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ru-RU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</a:t>
            </a:r>
            <a:r>
              <a:rPr lang="ru-RU" dirty="0" err="1" smtClean="0">
                <a:solidFill>
                  <a:srgbClr val="006600"/>
                </a:solidFill>
                <a:latin typeface="Arial Black" panose="020B0A04020102020204" pitchFamily="34" charset="0"/>
              </a:rPr>
              <a:t>Разметание</a:t>
            </a:r>
            <a:r>
              <a:rPr lang="ru-RU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» кисточкой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3257821" y="5616343"/>
            <a:ext cx="1902426" cy="1255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6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Общая </a:t>
            </a:r>
            <a:r>
              <a:rPr lang="ru-RU" sz="1600" dirty="0" err="1" smtClean="0">
                <a:solidFill>
                  <a:srgbClr val="006600"/>
                </a:solidFill>
                <a:latin typeface="Arial Black" panose="020B0A04020102020204" pitchFamily="34" charset="0"/>
              </a:rPr>
              <a:t>речевка</a:t>
            </a:r>
            <a:r>
              <a:rPr lang="ru-RU" sz="16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 </a:t>
            </a:r>
          </a:p>
          <a:p>
            <a:pPr algn="ctr">
              <a:spcBef>
                <a:spcPts val="0"/>
              </a:spcBef>
            </a:pPr>
            <a:r>
              <a:rPr lang="ru-RU" sz="16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«Вместе мы сила!»</a:t>
            </a:r>
            <a:endParaRPr lang="ru-RU" sz="1600" dirty="0">
              <a:solidFill>
                <a:srgbClr val="0066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51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46004" y="5709557"/>
            <a:ext cx="1902426" cy="58942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16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Общая </a:t>
            </a:r>
            <a:r>
              <a:rPr lang="ru-RU" sz="1600" dirty="0" err="1" smtClean="0">
                <a:solidFill>
                  <a:srgbClr val="006600"/>
                </a:solidFill>
                <a:latin typeface="Arial Black" panose="020B0A04020102020204" pitchFamily="34" charset="0"/>
              </a:rPr>
              <a:t>речевка</a:t>
            </a:r>
            <a:r>
              <a:rPr lang="ru-RU" sz="16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 </a:t>
            </a:r>
          </a:p>
          <a:p>
            <a:pPr algn="ctr">
              <a:spcBef>
                <a:spcPts val="0"/>
              </a:spcBef>
            </a:pPr>
            <a:r>
              <a:rPr lang="ru-RU" sz="16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«Вместе мы сила!»</a:t>
            </a:r>
            <a:endParaRPr lang="ru-RU" sz="1600" dirty="0">
              <a:solidFill>
                <a:srgbClr val="0066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" r="10792"/>
          <a:stretch/>
        </p:blipFill>
        <p:spPr>
          <a:xfrm>
            <a:off x="176953" y="3177310"/>
            <a:ext cx="4847629" cy="3581262"/>
          </a:xfrm>
          <a:prstGeom prst="rect">
            <a:avLst/>
          </a:prstGeom>
        </p:spPr>
      </p:pic>
      <p:pic>
        <p:nvPicPr>
          <p:cNvPr id="1026" name="Picture 2" descr="https://static8.depositphotos.com/1001911/1014/v/950/depositphotos_10140050-stock-illustration-sand-castl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745" y="4786268"/>
            <a:ext cx="2071732" cy="207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3"/>
          <p:cNvSpPr>
            <a:spLocks noGrp="1" noChangeArrowheads="1"/>
          </p:cNvSpPr>
          <p:nvPr>
            <p:ph type="ctrTitle"/>
          </p:nvPr>
        </p:nvSpPr>
        <p:spPr bwMode="ltGray">
          <a:xfrm>
            <a:off x="126884" y="132097"/>
            <a:ext cx="2473883" cy="1179468"/>
          </a:xfrm>
          <a:prstGeom prst="roundRect">
            <a:avLst>
              <a:gd name="adj" fmla="val 11505"/>
            </a:avLst>
          </a:prstGeom>
          <a:solidFill>
            <a:srgbClr val="CCFF99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стол - 3</a:t>
            </a:r>
            <a:br>
              <a:rPr lang="ru-RU" sz="2400" dirty="0" smtClean="0">
                <a:solidFill>
                  <a:srgbClr val="006600"/>
                </a:solidFill>
                <a:latin typeface="Arial Black" panose="020B0A04020102020204" pitchFamily="34" charset="0"/>
              </a:rPr>
            </a:br>
            <a:r>
              <a:rPr lang="ru-RU" sz="20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</a:t>
            </a:r>
            <a:r>
              <a:rPr lang="ru-RU" sz="2000" dirty="0">
                <a:solidFill>
                  <a:srgbClr val="006600"/>
                </a:solidFill>
                <a:latin typeface="Arial Black" panose="020B0A04020102020204" pitchFamily="34" charset="0"/>
              </a:rPr>
              <a:t>М</a:t>
            </a:r>
            <a:r>
              <a:rPr lang="ru-RU" sz="20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ы построим </a:t>
            </a:r>
            <a:br>
              <a:rPr lang="ru-RU" sz="2000" dirty="0" smtClean="0">
                <a:solidFill>
                  <a:srgbClr val="006600"/>
                </a:solidFill>
                <a:latin typeface="Arial Black" panose="020B0A04020102020204" pitchFamily="34" charset="0"/>
              </a:rPr>
            </a:br>
            <a:r>
              <a:rPr lang="ru-RU" sz="20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общий дом»</a:t>
            </a:r>
            <a:endParaRPr lang="ru-RU" sz="2000" dirty="0"/>
          </a:p>
        </p:txBody>
      </p:sp>
      <p:pic>
        <p:nvPicPr>
          <p:cNvPr id="1028" name="Picture 4" descr="https://s3-eu-west-1.amazonaws.com/uploads.playbaamboozle.com/uploads/images/17837/1592544368_68546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6" r="28544" b="3620"/>
          <a:stretch/>
        </p:blipFill>
        <p:spPr bwMode="auto">
          <a:xfrm>
            <a:off x="7408021" y="0"/>
            <a:ext cx="1661803" cy="194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91" r="895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1" t="2364" r="10495"/>
          <a:stretch/>
        </p:blipFill>
        <p:spPr>
          <a:xfrm>
            <a:off x="4934139" y="1437922"/>
            <a:ext cx="4209861" cy="32791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0" t="13057" r="5941"/>
          <a:stretch/>
        </p:blipFill>
        <p:spPr>
          <a:xfrm>
            <a:off x="2756622" y="59299"/>
            <a:ext cx="3040595" cy="2208689"/>
          </a:xfrm>
          <a:prstGeom prst="rect">
            <a:avLst/>
          </a:prstGeom>
        </p:spPr>
      </p:pic>
      <p:sp>
        <p:nvSpPr>
          <p:cNvPr id="13" name="Подзаголовок 2"/>
          <p:cNvSpPr txBox="1">
            <a:spLocks/>
          </p:cNvSpPr>
          <p:nvPr/>
        </p:nvSpPr>
        <p:spPr>
          <a:xfrm>
            <a:off x="0" y="1391235"/>
            <a:ext cx="2465455" cy="11475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3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Техника работы </a:t>
            </a:r>
          </a:p>
          <a:p>
            <a:pPr algn="ctr">
              <a:spcBef>
                <a:spcPts val="0"/>
              </a:spcBef>
            </a:pPr>
            <a:r>
              <a:rPr lang="ru-RU" sz="13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с сырым песком</a:t>
            </a:r>
            <a:endParaRPr lang="ru-RU" dirty="0" smtClean="0">
              <a:solidFill>
                <a:srgbClr val="006600"/>
              </a:solidFill>
              <a:latin typeface="Arial Black" panose="020B0A040201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ru-RU" sz="15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«Лепка, </a:t>
            </a:r>
            <a:r>
              <a:rPr lang="ru-RU" sz="1500" dirty="0" err="1" smtClean="0">
                <a:solidFill>
                  <a:srgbClr val="006600"/>
                </a:solidFill>
                <a:latin typeface="Arial Black" panose="020B0A04020102020204" pitchFamily="34" charset="0"/>
              </a:rPr>
              <a:t>прихлопывание</a:t>
            </a:r>
            <a:r>
              <a:rPr lang="ru-RU" sz="15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»</a:t>
            </a:r>
            <a:r>
              <a:rPr lang="ru-RU" sz="1500" dirty="0" smtClean="0"/>
              <a:t>.</a:t>
            </a: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22017" y="2461436"/>
            <a:ext cx="4572000" cy="55335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66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«Друзьям построим новый дом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66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будем счастливы все в нем!».</a:t>
            </a:r>
            <a:endParaRPr lang="ru-RU" sz="1400" dirty="0">
              <a:solidFill>
                <a:srgbClr val="0066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74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18566" y="1055843"/>
            <a:ext cx="5692642" cy="3795094"/>
          </a:xfrm>
          <a:prstGeom prst="rect">
            <a:avLst/>
          </a:prstGeom>
        </p:spPr>
      </p:pic>
      <p:sp>
        <p:nvSpPr>
          <p:cNvPr id="7" name="AutoShape 3"/>
          <p:cNvSpPr>
            <a:spLocks noGrp="1" noChangeArrowheads="1"/>
          </p:cNvSpPr>
          <p:nvPr>
            <p:ph type="ctrTitle"/>
          </p:nvPr>
        </p:nvSpPr>
        <p:spPr bwMode="ltGray">
          <a:xfrm>
            <a:off x="74704" y="107069"/>
            <a:ext cx="2188206" cy="1287622"/>
          </a:xfrm>
          <a:prstGeom prst="roundRect">
            <a:avLst>
              <a:gd name="adj" fmla="val 11505"/>
            </a:avLst>
          </a:prstGeom>
          <a:solidFill>
            <a:srgbClr val="CCFF99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стол - 4</a:t>
            </a:r>
            <a:br>
              <a:rPr lang="ru-RU" sz="2400" dirty="0" smtClean="0">
                <a:solidFill>
                  <a:srgbClr val="006600"/>
                </a:solidFill>
                <a:latin typeface="Arial Black" panose="020B0A04020102020204" pitchFamily="34" charset="0"/>
              </a:rPr>
            </a:br>
            <a:r>
              <a:rPr lang="ru-RU" sz="20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«Найди </a:t>
            </a:r>
            <a:br>
              <a:rPr lang="ru-RU" sz="2000" dirty="0" smtClean="0">
                <a:solidFill>
                  <a:srgbClr val="006600"/>
                </a:solidFill>
                <a:latin typeface="Arial Black" panose="020B0A04020102020204" pitchFamily="34" charset="0"/>
              </a:rPr>
            </a:br>
            <a:r>
              <a:rPr lang="ru-RU" sz="20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нового друга»</a:t>
            </a:r>
            <a:endParaRPr lang="ru-RU" sz="2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2"/>
          <a:stretch/>
        </p:blipFill>
        <p:spPr>
          <a:xfrm rot="16200000">
            <a:off x="1920997" y="645132"/>
            <a:ext cx="4057072" cy="2980949"/>
          </a:xfrm>
          <a:prstGeom prst="rect">
            <a:avLst/>
          </a:prstGeom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4703922" y="5918618"/>
            <a:ext cx="2646090" cy="589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Общая </a:t>
            </a:r>
            <a:r>
              <a:rPr lang="ru-RU" dirty="0" err="1" smtClean="0">
                <a:solidFill>
                  <a:srgbClr val="006600"/>
                </a:solidFill>
                <a:latin typeface="Arial Black" panose="020B0A04020102020204" pitchFamily="34" charset="0"/>
              </a:rPr>
              <a:t>речевка</a:t>
            </a:r>
            <a:r>
              <a:rPr lang="ru-RU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 </a:t>
            </a:r>
          </a:p>
          <a:p>
            <a:pPr algn="ctr">
              <a:spcBef>
                <a:spcPts val="0"/>
              </a:spcBef>
            </a:pPr>
            <a:r>
              <a:rPr lang="ru-RU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«Вместе мы сила!»</a:t>
            </a:r>
            <a:endParaRPr lang="ru-RU" dirty="0">
              <a:solidFill>
                <a:srgbClr val="006600"/>
              </a:solidFill>
              <a:latin typeface="Arial Black" panose="020B0A04020102020204" pitchFamily="34" charset="0"/>
            </a:endParaRPr>
          </a:p>
        </p:txBody>
      </p:sp>
      <p:pic>
        <p:nvPicPr>
          <p:cNvPr id="11" name="Picture 2" descr="https://i.pinimg.com/originals/b8/e9/f4/b8e9f478498f2117bed347dfcfc410f6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9"/>
          <a:stretch/>
        </p:blipFill>
        <p:spPr bwMode="auto">
          <a:xfrm>
            <a:off x="5844" y="3443878"/>
            <a:ext cx="4926373" cy="341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7236" y="1937727"/>
            <a:ext cx="22918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 Работа</a:t>
            </a:r>
            <a:endParaRPr lang="ru-RU" dirty="0">
              <a:solidFill>
                <a:srgbClr val="006600"/>
              </a:solidFill>
              <a:latin typeface="Arial Black" panose="020B0A040201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ru-RU" dirty="0">
                <a:solidFill>
                  <a:srgbClr val="006600"/>
                </a:solidFill>
                <a:latin typeface="Arial Black" panose="020B0A04020102020204" pitchFamily="34" charset="0"/>
              </a:rPr>
              <a:t>с кинетическим песком</a:t>
            </a:r>
          </a:p>
          <a:p>
            <a:pPr algn="ctr">
              <a:spcBef>
                <a:spcPts val="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476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3094" y="2631596"/>
            <a:ext cx="3707490" cy="78461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ВМЕСТЕ МЫ СИЛА!</a:t>
            </a:r>
          </a:p>
          <a:p>
            <a:pPr algn="ctr"/>
            <a:r>
              <a:rPr lang="ru-RU" sz="20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ВМЕСТЕ, МЫ МОЩЬ!</a:t>
            </a:r>
          </a:p>
          <a:p>
            <a:pPr algn="ctr"/>
            <a:r>
              <a:rPr lang="ru-RU" sz="20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НАШИМ ДРУЗЬЯМ СМОГЛИ МЫ ПОМОЧЬ!!!</a:t>
            </a:r>
            <a:endParaRPr lang="ru-RU" sz="2000" dirty="0">
              <a:solidFill>
                <a:srgbClr val="0066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2"/>
          <a:stretch/>
        </p:blipFill>
        <p:spPr>
          <a:xfrm rot="154761">
            <a:off x="5715672" y="4441959"/>
            <a:ext cx="2253074" cy="22634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87"/>
          <a:stretch/>
        </p:blipFill>
        <p:spPr>
          <a:xfrm>
            <a:off x="185104" y="3575655"/>
            <a:ext cx="2677948" cy="25572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7" t="20067" b="4108"/>
          <a:stretch/>
        </p:blipFill>
        <p:spPr>
          <a:xfrm>
            <a:off x="2892244" y="190376"/>
            <a:ext cx="2658811" cy="21094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C00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7" t="4848" b="18653"/>
          <a:stretch/>
        </p:blipFill>
        <p:spPr>
          <a:xfrm>
            <a:off x="5890531" y="128469"/>
            <a:ext cx="2300133" cy="2209089"/>
          </a:xfrm>
          <a:prstGeom prst="rect">
            <a:avLst/>
          </a:prstGeom>
          <a:ln w="127000" cap="rnd">
            <a:solidFill>
              <a:srgbClr val="FFC00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0" r="11985"/>
          <a:stretch/>
        </p:blipFill>
        <p:spPr>
          <a:xfrm rot="16200000">
            <a:off x="3066599" y="4523121"/>
            <a:ext cx="2310100" cy="2153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8" t="20416" r="22020"/>
          <a:stretch/>
        </p:blipFill>
        <p:spPr>
          <a:xfrm rot="250060">
            <a:off x="6685810" y="2490017"/>
            <a:ext cx="2232507" cy="1876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0" t="1751" r="4568" b="7070"/>
          <a:stretch/>
        </p:blipFill>
        <p:spPr>
          <a:xfrm rot="21374624">
            <a:off x="428627" y="201003"/>
            <a:ext cx="2309631" cy="2906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8044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607</TotalTime>
  <Words>259</Words>
  <Application>Microsoft Office PowerPoint</Application>
  <PresentationFormat>Экран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Times New Roman</vt:lpstr>
      <vt:lpstr>Trebuchet MS</vt:lpstr>
      <vt:lpstr>Wingdings 3</vt:lpstr>
      <vt:lpstr>Аспект</vt:lpstr>
      <vt:lpstr>«Друзья из песочного города»</vt:lpstr>
      <vt:lpstr>Презентация PowerPoint</vt:lpstr>
      <vt:lpstr>«Встреча с солнышком»</vt:lpstr>
      <vt:lpstr>стол - 1  «Узнай жителя» </vt:lpstr>
      <vt:lpstr> стол - 2 «Юный археологи»</vt:lpstr>
      <vt:lpstr>стол - 3 «Мы построим  общий дом»</vt:lpstr>
      <vt:lpstr>стол - 4 «Найди  нового друга»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«Приключение в песочном городе»</dc:title>
  <dc:creator>Poletaeva</dc:creator>
  <cp:lastModifiedBy>Poletaeva</cp:lastModifiedBy>
  <cp:revision>52</cp:revision>
  <cp:lastPrinted>2021-10-27T10:34:33Z</cp:lastPrinted>
  <dcterms:created xsi:type="dcterms:W3CDTF">2021-10-26T11:09:23Z</dcterms:created>
  <dcterms:modified xsi:type="dcterms:W3CDTF">2021-10-27T10:59:23Z</dcterms:modified>
</cp:coreProperties>
</file>